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</p:sldMasterIdLst>
  <p:notesMasterIdLst>
    <p:notesMasterId r:id="rId23"/>
  </p:notesMasterIdLst>
  <p:handoutMasterIdLst>
    <p:handoutMasterId r:id="rId24"/>
  </p:handoutMasterIdLst>
  <p:sldIdLst>
    <p:sldId id="257" r:id="rId2"/>
    <p:sldId id="600" r:id="rId3"/>
    <p:sldId id="676" r:id="rId4"/>
    <p:sldId id="770" r:id="rId5"/>
    <p:sldId id="739" r:id="rId6"/>
    <p:sldId id="764" r:id="rId7"/>
    <p:sldId id="771" r:id="rId8"/>
    <p:sldId id="772" r:id="rId9"/>
    <p:sldId id="773" r:id="rId10"/>
    <p:sldId id="774" r:id="rId11"/>
    <p:sldId id="775" r:id="rId12"/>
    <p:sldId id="782" r:id="rId13"/>
    <p:sldId id="604" r:id="rId14"/>
    <p:sldId id="781" r:id="rId15"/>
    <p:sldId id="785" r:id="rId16"/>
    <p:sldId id="786" r:id="rId17"/>
    <p:sldId id="787" r:id="rId18"/>
    <p:sldId id="788" r:id="rId19"/>
    <p:sldId id="789" r:id="rId20"/>
    <p:sldId id="720" r:id="rId21"/>
    <p:sldId id="537" r:id="rId2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86364" autoAdjust="0"/>
  </p:normalViewPr>
  <p:slideViewPr>
    <p:cSldViewPr snapToGrid="0">
      <p:cViewPr varScale="1">
        <p:scale>
          <a:sx n="115" d="100"/>
          <a:sy n="115" d="100"/>
        </p:scale>
        <p:origin x="1860" y="102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-1824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2022-04-09</a:t>
            </a:fld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210 옴니고딕 030"/>
              <a:ea typeface="210 옴니고딕 03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>
                <a:latin typeface="210 옴니고딕 030"/>
                <a:ea typeface="210 옴니고딕 030"/>
              </a:rPr>
              <a:pPr lvl="0">
                <a:defRPr/>
              </a:pPr>
              <a:t>‹#›</a:t>
            </a:fld>
            <a:endParaRPr lang="ko-KR" altLang="en-US">
              <a:latin typeface="210 옴니고딕 030"/>
              <a:ea typeface="210 옴니고딕 03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F3AF6795-A612-454E-AF7A-9192B1BEBB13}" type="datetime1">
              <a:rPr lang="ko-KR" altLang="en-US"/>
              <a:pPr>
                <a:defRPr/>
              </a:pPr>
              <a:t>2022-04-09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>
                <a:latin typeface="210 옴니고딕 030"/>
                <a:ea typeface="210 옴니고딕 030"/>
              </a:defRPr>
            </a:lvl1pPr>
          </a:lstStyle>
          <a:p>
            <a:pPr>
              <a:defRPr/>
            </a:pPr>
            <a:fld id="{A0A51D67-0C14-4576-BCC5-A508196B7B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/>
        <a:ea typeface="210 옴니고딕 030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5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5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0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19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19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24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65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8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6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2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27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내용을 입력하십시오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  <a:lvl2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2pPr>
            <a:lvl3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3pPr>
            <a:lvl4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4pPr>
            <a:lvl5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옴니고딕 030" panose="02020603020101020101" pitchFamily="18" charset="-127"/>
          <a:ea typeface="210 옴니고딕 0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용접로봇 자동화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용접로봇팀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김태준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하현진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서승훈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전재훈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남상규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이다현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626B73-C0E6-4FF6-8368-9AE7DB7A2274}"/>
              </a:ext>
            </a:extLst>
          </p:cNvPr>
          <p:cNvCxnSpPr/>
          <p:nvPr/>
        </p:nvCxnSpPr>
        <p:spPr>
          <a:xfrm>
            <a:off x="364803" y="521823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948D4E-8292-462C-BDA2-5189CEB775C5}"/>
              </a:ext>
            </a:extLst>
          </p:cNvPr>
          <p:cNvCxnSpPr/>
          <p:nvPr/>
        </p:nvCxnSpPr>
        <p:spPr>
          <a:xfrm>
            <a:off x="364803" y="548099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0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70F813D-D798-42E4-9F23-173BE8398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" y="1749597"/>
            <a:ext cx="8427077" cy="4740233"/>
          </a:xfrm>
          <a:prstGeom prst="rect">
            <a:avLst/>
          </a:prstGeom>
        </p:spPr>
      </p:pic>
      <p:pic>
        <p:nvPicPr>
          <p:cNvPr id="14" name="그림 13" descr="레이저이(가) 표시된 사진&#10;&#10;자동 생성된 설명">
            <a:extLst>
              <a:ext uri="{FF2B5EF4-FFF2-40B4-BE49-F238E27FC236}">
                <a16:creationId xmlns:a16="http://schemas.microsoft.com/office/drawing/2014/main" id="{94103028-3B93-4016-8A06-D49CF79A4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7"/>
            <a:ext cx="8406001" cy="472837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19666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965724D5-5936-4688-A6A2-AE27E076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06001" cy="4728375"/>
          </a:xfrm>
          <a:prstGeom prst="rect">
            <a:avLst/>
          </a:prstGeom>
        </p:spPr>
      </p:pic>
      <p:pic>
        <p:nvPicPr>
          <p:cNvPr id="5" name="그림 4" descr="밤하늘이(가) 표시된 사진&#10;&#10;자동 생성된 설명">
            <a:extLst>
              <a:ext uri="{FF2B5EF4-FFF2-40B4-BE49-F238E27FC236}">
                <a16:creationId xmlns:a16="http://schemas.microsoft.com/office/drawing/2014/main" id="{42F2CEDC-4903-479D-97C8-5D32289DDD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" y="1749596"/>
            <a:ext cx="8416540" cy="473430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658E-77B1-4EC1-AE32-F4D031150503}"/>
              </a:ext>
            </a:extLst>
          </p:cNvPr>
          <p:cNvSpPr txBox="1"/>
          <p:nvPr/>
        </p:nvSpPr>
        <p:spPr>
          <a:xfrm>
            <a:off x="3578925" y="6489830"/>
            <a:ext cx="196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165mm pipe]</a:t>
            </a:r>
          </a:p>
        </p:txBody>
      </p:sp>
    </p:spTree>
    <p:extLst>
      <p:ext uri="{BB962C8B-B14F-4D97-AF65-F5344CB8AC3E}">
        <p14:creationId xmlns:p14="http://schemas.microsoft.com/office/powerpoint/2010/main" val="26258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1-4.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검은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pipe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데이터 피드백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909" y="1749594"/>
            <a:ext cx="877919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 err="1">
                <a:latin typeface="210 옴니고딕 030"/>
                <a:ea typeface="210 옴니고딕 030"/>
                <a:cs typeface="+mj-cs"/>
                <a:sym typeface="Wingdings"/>
              </a:rPr>
              <a:t>윤종완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 교수님 피드백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검은 파이프의 조도 환경 변경 시도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용접 필요 부위를 더 뚜렷하게 검출할 수 있도록 변경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현재 모든 데이터를 사용하지 않은 상태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 300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장의 데이터를 모두 적용하여 학습한 결과 확인 후 변경 시도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다른 방식으로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augmentation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 panose="05000000000000000000" pitchFamily="2" charset="2"/>
              </a:rPr>
              <a:t>과정에서 밝기 조절 시도</a:t>
            </a:r>
            <a:endParaRPr lang="ko-KR" altLang="en-US" sz="1600" dirty="0">
              <a:latin typeface="210 옴니고딕 030"/>
              <a:ea typeface="210 옴니고딕 030"/>
              <a:cs typeface="+mj-cs"/>
              <a:sym typeface="Wingdings"/>
            </a:endParaRP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364803" y="1433318"/>
            <a:ext cx="806799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데이터 추가 제작 진행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남은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200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이어서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plate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 및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완료한 데이터들로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가상환경 별 학습 정확도 차이 확인 및 통일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3.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논문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차 작성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불량 검사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18218"/>
      </p:ext>
    </p:extLst>
  </p:cSld>
  <p:clrMapOvr>
    <a:masterClrMapping/>
  </p:clrMapOvr>
  <p:transition advTm="29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상황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Flare Removal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논문화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가능성 검토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‘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How to Train Neural Networks for Flare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Removal’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논문의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데이터셋과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모델을 그대로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사용중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8" y="2802211"/>
            <a:ext cx="8175305" cy="23988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94065" y="2802211"/>
            <a:ext cx="1429789" cy="1650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상황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Flare Removal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논문화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가능성 검토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Flare data generation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0" y="2235711"/>
            <a:ext cx="2747314" cy="12758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0" y="3657555"/>
            <a:ext cx="2684283" cy="1319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1" y="5123105"/>
            <a:ext cx="2808752" cy="14043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069135" y="2255590"/>
            <a:ext cx="46176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Flare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현상의 원인을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Scattering, Reflection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두가지로 정의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두가지에 대해 각각 다른 방식으로 데이터 생성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3947839" y="3511553"/>
            <a:ext cx="12399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Scattering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069134" y="3876103"/>
            <a:ext cx="4617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다양한 노이즈의 카메라 조리개를 생성하여 시뮬레이션 돌린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플레어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생성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3947839" y="4943178"/>
            <a:ext cx="12399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Reflection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069134" y="5350858"/>
            <a:ext cx="4617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실험 환경을 구성하여 각도를 바꾸어가며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플레어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생성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5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상황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Flare Removal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논문화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가능성 검토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Scattering </a:t>
            </a:r>
            <a:r>
              <a:rPr lang="ko-KR" altLang="en-US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데이터셋</a:t>
            </a: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개선</a:t>
            </a:r>
            <a:endParaRPr lang="en-US" altLang="ko-KR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577274" y="2228366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생성된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Scattering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데이터셋은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원형의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광원만을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형성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과정에서의 광원은 원형이 아님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Aperture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이미지로 시뮬레이션한 이미지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용접 캡처 이미지 후 성능 비교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1" y="4087861"/>
            <a:ext cx="2684283" cy="1319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오른쪽 화살표 2"/>
          <p:cNvSpPr/>
          <p:nvPr/>
        </p:nvSpPr>
        <p:spPr>
          <a:xfrm>
            <a:off x="4204447" y="4518212"/>
            <a:ext cx="510988" cy="386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39" y="3880585"/>
            <a:ext cx="1877825" cy="17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상황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Flare Removal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논문화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가능성 검토</a:t>
            </a: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Scattering </a:t>
            </a:r>
            <a:r>
              <a:rPr lang="ko-KR" altLang="en-US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데이터셋</a:t>
            </a: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개선</a:t>
            </a:r>
            <a:endParaRPr lang="en-US" altLang="ko-KR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577274" y="2228366"/>
            <a:ext cx="877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생성된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Scattering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데이터셋은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원형의 </a:t>
            </a: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광원만을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형성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 과정에서의 광원은 원형이 아님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Aperture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이미지로 시뮬레이션한 이미지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용접 캡처 이미지 후 성능 비교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1" y="4087861"/>
            <a:ext cx="2684283" cy="1319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오른쪽 화살표 2"/>
          <p:cNvSpPr/>
          <p:nvPr/>
        </p:nvSpPr>
        <p:spPr>
          <a:xfrm>
            <a:off x="4204447" y="4518212"/>
            <a:ext cx="510988" cy="386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39" y="3880585"/>
            <a:ext cx="1877825" cy="17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이후 진행 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355086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endParaRPr lang="ko-KR" altLang="en-US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 분석 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(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문제 해결 후</a:t>
            </a:r>
            <a:r>
              <a:rPr lang="en-US" altLang="ko-KR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논문화</a:t>
            </a:r>
            <a:r>
              <a:rPr lang="ko-KR" altLang="en-US" sz="16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과정 피드백 후 진행</a:t>
            </a:r>
            <a:endParaRPr lang="en-US" altLang="ko-KR" sz="1600" dirty="0" smtClean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606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/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33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용접 자동화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>
                  <a:latin typeface="+mj-lt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186945" y="2500308"/>
            <a:ext cx="6770111" cy="1389947"/>
            <a:chOff x="2362014" y="1484405"/>
            <a:chExt cx="7225457" cy="1853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5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용접 로봇 </a:t>
              </a:r>
              <a:r>
                <a:rPr lang="en-US" altLang="ko-KR" sz="33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Calibration</a:t>
              </a:r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3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A9DA7-248E-41A7-8482-CB899B340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B2E2-F81E-40F9-BBEB-890FC88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93781"/>
      </p:ext>
    </p:extLst>
  </p:cSld>
  <p:clrMapOvr>
    <a:masterClrMapping/>
  </p:clrMapOvr>
  <p:transition advTm="29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ko-KR" altLang="en-US" sz="4000" b="1" spc="-25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3" y="5266733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 진행을 위한 가상환경 세팅 및 학습 코드 분석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코드를 기반으로 필요한 라이브러리 설치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샘플 데이터를 이용한 학습 진행 및 결과 확인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세팅 후 촬영한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개 데이터들을 이용한 학습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진행 시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dataset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비율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(train, test, valid)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을 다르게 설정하여 결과 차이 확인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기존 예정에서의 변동 사항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학습 환경을 동일하게 세팅하기 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각 워크스테이션별로 세팅한 가상환경에서의 정확도 차이를 먼저 분석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9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1-1.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용접팀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인수인계 진행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팀에 합류한 남상규 석사과정과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이다현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학부연구생의 연구 진행을 위한 인수인계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현재 각 워크스테이션별 가상 환경 세팅을 완료하여 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100*5*10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장의 데이터로 학습을 진행중인 상황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각각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회씩의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학습을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각 학습 결과 모델에 대해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를 진행하여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     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별 검출 결과를 분석해볼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Unet3+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실습과 함께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FCN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모델 구현 실습도 함께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워크스테이션 실습 후 용접 테스트베드에서 사용중인 코드의 분석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33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1-2. data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제작 업무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용접 작업에서 주로 이용되는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V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컷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모재의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data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촬영을 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- 5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종의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pipe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300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장씩의 촬영 작업을 완료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Labeling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작업 진행중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 plate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데이터의 촬영 진행 예정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2485545" y="6379531"/>
            <a:ext cx="416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촬영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dataset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66C2F8B9-67D7-4E19-A4BB-8A5852F1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45512"/>
              </p:ext>
            </p:extLst>
          </p:nvPr>
        </p:nvGraphicFramePr>
        <p:xfrm>
          <a:off x="519047" y="3639448"/>
          <a:ext cx="8097508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915853522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1071825545"/>
                    </a:ext>
                  </a:extLst>
                </a:gridCol>
                <a:gridCol w="1439557">
                  <a:extLst>
                    <a:ext uri="{9D8B030D-6E8A-4147-A177-3AD203B41FA5}">
                      <a16:colId xmlns:a16="http://schemas.microsoft.com/office/drawing/2014/main" val="3444494849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[60mm]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중간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[115mm]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검정 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[165mm]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8AF72348-0689-4ED6-AD60-6725D3221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5037"/>
              </p:ext>
            </p:extLst>
          </p:nvPr>
        </p:nvGraphicFramePr>
        <p:xfrm>
          <a:off x="519049" y="5009489"/>
          <a:ext cx="8097506" cy="119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723">
                  <a:extLst>
                    <a:ext uri="{9D8B030D-6E8A-4147-A177-3AD203B41FA5}">
                      <a16:colId xmlns:a16="http://schemas.microsoft.com/office/drawing/2014/main" val="1951869560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51358919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2263985364"/>
                    </a:ext>
                  </a:extLst>
                </a:gridCol>
                <a:gridCol w="2399261">
                  <a:extLst>
                    <a:ext uri="{9D8B030D-6E8A-4147-A177-3AD203B41FA5}">
                      <a16:colId xmlns:a16="http://schemas.microsoft.com/office/drawing/2014/main" val="3396616683"/>
                    </a:ext>
                  </a:extLst>
                </a:gridCol>
              </a:tblGrid>
              <a:tr h="44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좁은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[50mm]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중간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[75mm]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넓은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plate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[100mm]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70438"/>
                  </a:ext>
                </a:extLst>
              </a:tr>
              <a:tr h="222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93962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Valid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2429"/>
                  </a:ext>
                </a:extLst>
              </a:tr>
              <a:tr h="170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0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1-2. data </a:t>
            </a:r>
            <a:r>
              <a:rPr lang="ko-KR" altLang="en-US" sz="2000" b="1">
                <a:solidFill>
                  <a:srgbClr val="3D3C3E"/>
                </a:solidFill>
                <a:latin typeface="210 옴니고딕 030"/>
                <a:ea typeface="210 옴니고딕 030"/>
                <a:cs typeface="+mj-cs"/>
              </a:rPr>
              <a:t>제작 업무 진행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#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검은 </a:t>
            </a: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pipe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데이터</a:t>
            </a:r>
            <a:endParaRPr lang="en-US" altLang="ko-KR" sz="1600" dirty="0">
              <a:latin typeface="210 옴니고딕 030"/>
              <a:ea typeface="210 옴니고딕 030"/>
              <a:cs typeface="+mj-cs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/>
                <a:ea typeface="210 옴니고딕 030"/>
                <a:cs typeface="+mj-cs"/>
                <a:sym typeface="Wingdings"/>
              </a:rPr>
              <a:t> - </a:t>
            </a:r>
            <a:r>
              <a:rPr lang="ko-KR" altLang="en-US" sz="1600" dirty="0">
                <a:latin typeface="210 옴니고딕 030"/>
                <a:ea typeface="210 옴니고딕 030"/>
                <a:cs typeface="+mj-cs"/>
                <a:sym typeface="Wingdings"/>
              </a:rPr>
              <a:t>이미지의 검출 라인이 뚜렷하게 보이지 않아 학습 결과 확인 후 판단 예정</a:t>
            </a:r>
          </a:p>
        </p:txBody>
      </p:sp>
      <p:sp>
        <p:nvSpPr>
          <p:cNvPr id="10" name="슬라이드 번호 개체 틀 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/>
                <a:ea typeface="210 옴니고딕 03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544" y="2701681"/>
            <a:ext cx="5470262" cy="370197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5938" y="2701682"/>
            <a:ext cx="4741572" cy="3701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251767-82B8-4647-90EA-E3B9EE1B766A}"/>
              </a:ext>
            </a:extLst>
          </p:cNvPr>
          <p:cNvGrpSpPr/>
          <p:nvPr/>
        </p:nvGrpSpPr>
        <p:grpSpPr>
          <a:xfrm>
            <a:off x="364803" y="2701681"/>
            <a:ext cx="2393109" cy="3315323"/>
            <a:chOff x="364803" y="2701681"/>
            <a:chExt cx="2393109" cy="33153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837618" y="5709227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[60mm pipe]</a:t>
              </a:r>
            </a:p>
          </p:txBody>
        </p:sp>
        <p:pic>
          <p:nvPicPr>
            <p:cNvPr id="3" name="그림 2" descr="실내, 욕실, 더러운, 바둑판식이(가) 표시된 사진&#10;&#10;자동 생성된 설명">
              <a:extLst>
                <a:ext uri="{FF2B5EF4-FFF2-40B4-BE49-F238E27FC236}">
                  <a16:creationId xmlns:a16="http://schemas.microsoft.com/office/drawing/2014/main" id="{C59B5305-554E-4915-9B89-CB175720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3" y="2701681"/>
              <a:ext cx="2393108" cy="1346123"/>
            </a:xfrm>
            <a:prstGeom prst="rect">
              <a:avLst/>
            </a:prstGeom>
          </p:spPr>
        </p:pic>
        <p:pic>
          <p:nvPicPr>
            <p:cNvPr id="5" name="그림 4" descr="밤하늘이(가) 표시된 사진&#10;&#10;자동 생성된 설명">
              <a:extLst>
                <a:ext uri="{FF2B5EF4-FFF2-40B4-BE49-F238E27FC236}">
                  <a16:creationId xmlns:a16="http://schemas.microsoft.com/office/drawing/2014/main" id="{0EB76DA9-D41D-4D65-AF43-0C0EB8A1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4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A94930-F397-4B57-A736-E1CDE3A5D939}"/>
              </a:ext>
            </a:extLst>
          </p:cNvPr>
          <p:cNvGrpSpPr/>
          <p:nvPr/>
        </p:nvGrpSpPr>
        <p:grpSpPr>
          <a:xfrm>
            <a:off x="3230834" y="2701681"/>
            <a:ext cx="2393108" cy="3315322"/>
            <a:chOff x="2916851" y="2701681"/>
            <a:chExt cx="2393108" cy="33153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A8C313-2012-4B94-9A31-6850450488C2}"/>
                </a:ext>
              </a:extLst>
            </p:cNvPr>
            <p:cNvSpPr txBox="1"/>
            <p:nvPr/>
          </p:nvSpPr>
          <p:spPr>
            <a:xfrm>
              <a:off x="3389666" y="5709226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[115mm pipe]</a:t>
              </a:r>
            </a:p>
          </p:txBody>
        </p:sp>
        <p:pic>
          <p:nvPicPr>
            <p:cNvPr id="13" name="그림 12" descr="실내, 더러운, 밀러이(가) 표시된 사진&#10;&#10;자동 생성된 설명">
              <a:extLst>
                <a:ext uri="{FF2B5EF4-FFF2-40B4-BE49-F238E27FC236}">
                  <a16:creationId xmlns:a16="http://schemas.microsoft.com/office/drawing/2014/main" id="{5FECE3EE-5535-48A6-B6C1-921885CD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2701681"/>
              <a:ext cx="2393108" cy="1346123"/>
            </a:xfrm>
            <a:prstGeom prst="rect">
              <a:avLst/>
            </a:prstGeom>
          </p:spPr>
        </p:pic>
        <p:pic>
          <p:nvPicPr>
            <p:cNvPr id="16" name="그림 15" descr="밤하늘이(가) 표시된 사진&#10;&#10;자동 생성된 설명">
              <a:extLst>
                <a:ext uri="{FF2B5EF4-FFF2-40B4-BE49-F238E27FC236}">
                  <a16:creationId xmlns:a16="http://schemas.microsoft.com/office/drawing/2014/main" id="{4AE98478-0330-472D-9347-5B3329A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851" y="4290511"/>
              <a:ext cx="2393108" cy="134612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9774C0-97E8-446D-BBCA-9E57C7777092}"/>
              </a:ext>
            </a:extLst>
          </p:cNvPr>
          <p:cNvGrpSpPr/>
          <p:nvPr/>
        </p:nvGrpSpPr>
        <p:grpSpPr>
          <a:xfrm>
            <a:off x="6072413" y="2720882"/>
            <a:ext cx="2393110" cy="3296120"/>
            <a:chOff x="6072413" y="2720882"/>
            <a:chExt cx="2393110" cy="32961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6526581" y="5709225"/>
              <a:ext cx="144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[165mm pipe]</a:t>
              </a:r>
            </a:p>
          </p:txBody>
        </p:sp>
        <p:pic>
          <p:nvPicPr>
            <p:cNvPr id="27" name="그림 26" descr="밤하늘이(가) 표시된 사진&#10;&#10;자동 생성된 설명">
              <a:extLst>
                <a:ext uri="{FF2B5EF4-FFF2-40B4-BE49-F238E27FC236}">
                  <a16:creationId xmlns:a16="http://schemas.microsoft.com/office/drawing/2014/main" id="{A3F5D888-3F0B-4AF8-8AEE-8B40F04F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6" y="4290511"/>
              <a:ext cx="2393107" cy="1346123"/>
            </a:xfrm>
            <a:prstGeom prst="rect">
              <a:avLst/>
            </a:prstGeom>
          </p:spPr>
        </p:pic>
        <p:pic>
          <p:nvPicPr>
            <p:cNvPr id="29" name="그림 28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5C0ABCBA-DD71-49AE-B38F-9BE81B77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13" y="2720882"/>
              <a:ext cx="2393109" cy="1346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4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33B0C-7FF4-410D-9445-0DE408F03017}"/>
              </a:ext>
            </a:extLst>
          </p:cNvPr>
          <p:cNvSpPr txBox="1"/>
          <p:nvPr/>
        </p:nvSpPr>
        <p:spPr>
          <a:xfrm>
            <a:off x="416909" y="1749594"/>
            <a:ext cx="8779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#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아직 모든 워크스테이션의 학습이 끝나지는 않은 상태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 -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현재까지 학습 완료된 모델 중 가장 높은 정확도를 지닌 모델을 이용하여 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predict 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Wingdings" panose="05000000000000000000" pitchFamily="2" charset="2"/>
              </a:rPr>
              <a:t>진행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228D21-7232-4AC2-972C-073A003FADC8}"/>
              </a:ext>
            </a:extLst>
          </p:cNvPr>
          <p:cNvGrpSpPr/>
          <p:nvPr/>
        </p:nvGrpSpPr>
        <p:grpSpPr>
          <a:xfrm>
            <a:off x="609555" y="2687822"/>
            <a:ext cx="3342851" cy="4160265"/>
            <a:chOff x="411253" y="2687822"/>
            <a:chExt cx="3342851" cy="4160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1E76-FCA3-46EB-B1FD-731C1A9EF91F}"/>
                </a:ext>
              </a:extLst>
            </p:cNvPr>
            <p:cNvSpPr txBox="1"/>
            <p:nvPr/>
          </p:nvSpPr>
          <p:spPr>
            <a:xfrm>
              <a:off x="1194996" y="6540310"/>
              <a:ext cx="1775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115mm pipe]</a:t>
              </a:r>
            </a:p>
          </p:txBody>
        </p:sp>
        <p:pic>
          <p:nvPicPr>
            <p:cNvPr id="4" name="그림 3" descr="벽, 실내, 더러운이(가) 표시된 사진&#10;&#10;자동 생성된 설명">
              <a:extLst>
                <a:ext uri="{FF2B5EF4-FFF2-40B4-BE49-F238E27FC236}">
                  <a16:creationId xmlns:a16="http://schemas.microsoft.com/office/drawing/2014/main" id="{F5D715C7-B4BB-47C6-86D5-ED80512F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4" y="2687822"/>
              <a:ext cx="3342850" cy="18803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558AE0-BF81-4A54-A2F0-C6EF5A6C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3" y="4626909"/>
              <a:ext cx="3342849" cy="188035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C4CE88-0E55-45DB-B0C1-439F0765D76C}"/>
              </a:ext>
            </a:extLst>
          </p:cNvPr>
          <p:cNvGrpSpPr/>
          <p:nvPr/>
        </p:nvGrpSpPr>
        <p:grpSpPr>
          <a:xfrm>
            <a:off x="4571999" y="2687822"/>
            <a:ext cx="3342850" cy="4158867"/>
            <a:chOff x="3922006" y="2687822"/>
            <a:chExt cx="3342850" cy="41588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6725E-88B1-4263-A44E-26E1968BE073}"/>
                </a:ext>
              </a:extLst>
            </p:cNvPr>
            <p:cNvSpPr txBox="1"/>
            <p:nvPr/>
          </p:nvSpPr>
          <p:spPr>
            <a:xfrm>
              <a:off x="4619857" y="6538912"/>
              <a:ext cx="1960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검은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165mm pipe]</a:t>
              </a:r>
            </a:p>
          </p:txBody>
        </p:sp>
        <p:pic>
          <p:nvPicPr>
            <p:cNvPr id="18" name="그림 17" descr="실내, 더러운이(가) 표시된 사진&#10;&#10;자동 생성된 설명">
              <a:extLst>
                <a:ext uri="{FF2B5EF4-FFF2-40B4-BE49-F238E27FC236}">
                  <a16:creationId xmlns:a16="http://schemas.microsoft.com/office/drawing/2014/main" id="{43557543-43FB-4682-B647-99E6EC8C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006" y="2687822"/>
              <a:ext cx="3342850" cy="1880354"/>
            </a:xfrm>
            <a:prstGeom prst="rect">
              <a:avLst/>
            </a:prstGeom>
          </p:spPr>
        </p:pic>
        <p:pic>
          <p:nvPicPr>
            <p:cNvPr id="22" name="그림 21" descr="레이저이(가) 표시된 사진&#10;&#10;자동 생성된 설명">
              <a:extLst>
                <a:ext uri="{FF2B5EF4-FFF2-40B4-BE49-F238E27FC236}">
                  <a16:creationId xmlns:a16="http://schemas.microsoft.com/office/drawing/2014/main" id="{9ECC4887-2DDD-4C6E-9330-DEA5F6C3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317" y="4626910"/>
              <a:ext cx="3341539" cy="187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3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벽, 실내, 더러운이(가) 표시된 사진&#10;&#10;자동 생성된 설명">
            <a:extLst>
              <a:ext uri="{FF2B5EF4-FFF2-40B4-BE49-F238E27FC236}">
                <a16:creationId xmlns:a16="http://schemas.microsoft.com/office/drawing/2014/main" id="{F5D715C7-B4BB-47C6-86D5-ED80512FB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699120"/>
            <a:ext cx="8427087" cy="4740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58AE0-BF81-4A54-A2F0-C6EF5A6C6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1" y="1706257"/>
            <a:ext cx="8414396" cy="473309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진행 작업</a:t>
            </a:r>
          </a:p>
        </p:txBody>
      </p:sp>
      <p:sp>
        <p:nvSpPr>
          <p:cNvPr id="8" name="내용 개체 틀 2"/>
          <p:cNvSpPr txBox="1"/>
          <p:nvPr/>
        </p:nvSpPr>
        <p:spPr>
          <a:xfrm>
            <a:off x="256544" y="1353645"/>
            <a:ext cx="8470547" cy="127544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1-3. U-Net 3+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학습 현황</a:t>
            </a: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FFFC6A9-5E26-47BF-9C53-6ABA14A7290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217C8-C1B9-4E84-BCEB-D9195FCD889E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61E76-FCA3-46EB-B1FD-731C1A9EF91F}"/>
              </a:ext>
            </a:extLst>
          </p:cNvPr>
          <p:cNvSpPr txBox="1"/>
          <p:nvPr/>
        </p:nvSpPr>
        <p:spPr>
          <a:xfrm>
            <a:off x="3671628" y="6489830"/>
            <a:ext cx="177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115mm pipe]</a:t>
            </a:r>
          </a:p>
        </p:txBody>
      </p:sp>
    </p:spTree>
    <p:extLst>
      <p:ext uri="{BB962C8B-B14F-4D97-AF65-F5344CB8AC3E}">
        <p14:creationId xmlns:p14="http://schemas.microsoft.com/office/powerpoint/2010/main" val="30059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3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841</Words>
  <Application>Microsoft Office PowerPoint</Application>
  <PresentationFormat>화면 슬라이드 쇼(4:3)</PresentationFormat>
  <Paragraphs>185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210 옴니고딕 030</vt:lpstr>
      <vt:lpstr>맑은 고딕</vt:lpstr>
      <vt:lpstr>Arial</vt:lpstr>
      <vt:lpstr>Wingdings</vt:lpstr>
      <vt:lpstr>Office 테마</vt:lpstr>
      <vt:lpstr>용접로봇 자동화</vt:lpstr>
      <vt:lpstr>PowerPoint 프레젠테이션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1. 진행 작업</vt:lpstr>
      <vt:lpstr>2. 이후 진행 계획</vt:lpstr>
      <vt:lpstr>PowerPoint 프레젠테이션</vt:lpstr>
      <vt:lpstr>1. 진행 상황</vt:lpstr>
      <vt:lpstr>1. 진행 상황</vt:lpstr>
      <vt:lpstr>1. 진행 상황</vt:lpstr>
      <vt:lpstr>1. 진행 상황</vt:lpstr>
      <vt:lpstr>2. 이후 진행 계획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하현진</cp:lastModifiedBy>
  <cp:revision>1659</cp:revision>
  <dcterms:created xsi:type="dcterms:W3CDTF">2011-08-24T01:05:33Z</dcterms:created>
  <dcterms:modified xsi:type="dcterms:W3CDTF">2022-04-08T16:33:04Z</dcterms:modified>
  <cp:version/>
</cp:coreProperties>
</file>